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58" r:id="rId5"/>
    <p:sldId id="260" r:id="rId6"/>
    <p:sldId id="262" r:id="rId7"/>
    <p:sldId id="263" r:id="rId8"/>
    <p:sldId id="264" r:id="rId9"/>
    <p:sldId id="265" r:id="rId10"/>
    <p:sldId id="267" r:id="rId11"/>
    <p:sldId id="268" r:id="rId12"/>
    <p:sldId id="269" r:id="rId13"/>
    <p:sldId id="266" r:id="rId14"/>
    <p:sldId id="274" r:id="rId15"/>
    <p:sldId id="275" r:id="rId16"/>
    <p:sldId id="276" r:id="rId17"/>
    <p:sldId id="277" r:id="rId18"/>
    <p:sldId id="278" r:id="rId19"/>
    <p:sldId id="279" r:id="rId20"/>
    <p:sldId id="271" r:id="rId21"/>
    <p:sldId id="272" r:id="rId22"/>
    <p:sldId id="27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6A7526-0FB7-46A3-8DB2-FBD5CFB29E53}" v="4" dt="2020-06-08T10:03:38.2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reya Pandey" userId="S::m1057781@mindtree.com::32f818cb-c86f-4ddf-8de0-50cc023b12d7" providerId="AD" clId="Web-{1B6A7526-0FB7-46A3-8DB2-FBD5CFB29E53}"/>
    <pc:docChg chg="modSld">
      <pc:chgData name="Shreya Pandey" userId="S::m1057781@mindtree.com::32f818cb-c86f-4ddf-8de0-50cc023b12d7" providerId="AD" clId="Web-{1B6A7526-0FB7-46A3-8DB2-FBD5CFB29E53}" dt="2020-06-08T10:03:38.297" v="3" actId="20577"/>
      <pc:docMkLst>
        <pc:docMk/>
      </pc:docMkLst>
      <pc:sldChg chg="modSp">
        <pc:chgData name="Shreya Pandey" userId="S::m1057781@mindtree.com::32f818cb-c86f-4ddf-8de0-50cc023b12d7" providerId="AD" clId="Web-{1B6A7526-0FB7-46A3-8DB2-FBD5CFB29E53}" dt="2020-06-08T10:03:38.297" v="2" actId="20577"/>
        <pc:sldMkLst>
          <pc:docMk/>
          <pc:sldMk cId="1429564738" sldId="260"/>
        </pc:sldMkLst>
        <pc:spChg chg="mod">
          <ac:chgData name="Shreya Pandey" userId="S::m1057781@mindtree.com::32f818cb-c86f-4ddf-8de0-50cc023b12d7" providerId="AD" clId="Web-{1B6A7526-0FB7-46A3-8DB2-FBD5CFB29E53}" dt="2020-06-08T10:03:38.297" v="2" actId="20577"/>
          <ac:spMkLst>
            <pc:docMk/>
            <pc:sldMk cId="1429564738" sldId="260"/>
            <ac:spMk id="3"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C31D8F7-514B-4866-97F4-998083F3F7C8}" type="datetimeFigureOut">
              <a:rPr lang="en-US" smtClean="0"/>
              <a:t>6/8/2020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4B0EFE-DE3A-475F-BCD9-32474882EED4}" type="slidenum">
              <a:rPr lang="en-US" smtClean="0"/>
              <a:t>‹#›</a:t>
            </a:fld>
            <a:endParaRPr lang="en-US"/>
          </a:p>
        </p:txBody>
      </p:sp>
    </p:spTree>
    <p:extLst>
      <p:ext uri="{BB962C8B-B14F-4D97-AF65-F5344CB8AC3E}">
        <p14:creationId xmlns:p14="http://schemas.microsoft.com/office/powerpoint/2010/main" val="1930670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31D8F7-514B-4866-97F4-998083F3F7C8}" type="datetimeFigureOut">
              <a:rPr lang="en-US" smtClean="0"/>
              <a:t>6/8/2020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4B0EFE-DE3A-475F-BCD9-32474882EED4}" type="slidenum">
              <a:rPr lang="en-US" smtClean="0"/>
              <a:t>‹#›</a:t>
            </a:fld>
            <a:endParaRPr lang="en-US"/>
          </a:p>
        </p:txBody>
      </p:sp>
    </p:spTree>
    <p:extLst>
      <p:ext uri="{BB962C8B-B14F-4D97-AF65-F5344CB8AC3E}">
        <p14:creationId xmlns:p14="http://schemas.microsoft.com/office/powerpoint/2010/main" val="322670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31D8F7-514B-4866-97F4-998083F3F7C8}" type="datetimeFigureOut">
              <a:rPr lang="en-US" smtClean="0"/>
              <a:t>6/8/2020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4B0EFE-DE3A-475F-BCD9-32474882EED4}" type="slidenum">
              <a:rPr lang="en-US" smtClean="0"/>
              <a:t>‹#›</a:t>
            </a:fld>
            <a:endParaRPr lang="en-US"/>
          </a:p>
        </p:txBody>
      </p:sp>
    </p:spTree>
    <p:extLst>
      <p:ext uri="{BB962C8B-B14F-4D97-AF65-F5344CB8AC3E}">
        <p14:creationId xmlns:p14="http://schemas.microsoft.com/office/powerpoint/2010/main" val="30340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31D8F7-514B-4866-97F4-998083F3F7C8}" type="datetimeFigureOut">
              <a:rPr lang="en-US" smtClean="0"/>
              <a:t>6/8/2020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4B0EFE-DE3A-475F-BCD9-32474882EED4}" type="slidenum">
              <a:rPr lang="en-US" smtClean="0"/>
              <a:t>‹#›</a:t>
            </a:fld>
            <a:endParaRPr lang="en-US"/>
          </a:p>
        </p:txBody>
      </p:sp>
    </p:spTree>
    <p:extLst>
      <p:ext uri="{BB962C8B-B14F-4D97-AF65-F5344CB8AC3E}">
        <p14:creationId xmlns:p14="http://schemas.microsoft.com/office/powerpoint/2010/main" val="1884196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C31D8F7-514B-4866-97F4-998083F3F7C8}" type="datetimeFigureOut">
              <a:rPr lang="en-US" smtClean="0"/>
              <a:t>6/8/2020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4B0EFE-DE3A-475F-BCD9-32474882EED4}" type="slidenum">
              <a:rPr lang="en-US" smtClean="0"/>
              <a:t>‹#›</a:t>
            </a:fld>
            <a:endParaRPr lang="en-US"/>
          </a:p>
        </p:txBody>
      </p:sp>
    </p:spTree>
    <p:extLst>
      <p:ext uri="{BB962C8B-B14F-4D97-AF65-F5344CB8AC3E}">
        <p14:creationId xmlns:p14="http://schemas.microsoft.com/office/powerpoint/2010/main" val="3207632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C31D8F7-514B-4866-97F4-998083F3F7C8}" type="datetimeFigureOut">
              <a:rPr lang="en-US" smtClean="0"/>
              <a:t>6/8/2020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4B0EFE-DE3A-475F-BCD9-32474882EED4}" type="slidenum">
              <a:rPr lang="en-US" smtClean="0"/>
              <a:t>‹#›</a:t>
            </a:fld>
            <a:endParaRPr lang="en-US"/>
          </a:p>
        </p:txBody>
      </p:sp>
    </p:spTree>
    <p:extLst>
      <p:ext uri="{BB962C8B-B14F-4D97-AF65-F5344CB8AC3E}">
        <p14:creationId xmlns:p14="http://schemas.microsoft.com/office/powerpoint/2010/main" val="239083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C31D8F7-514B-4866-97F4-998083F3F7C8}" type="datetimeFigureOut">
              <a:rPr lang="en-US" smtClean="0"/>
              <a:t>6/8/2020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4B0EFE-DE3A-475F-BCD9-32474882EED4}" type="slidenum">
              <a:rPr lang="en-US" smtClean="0"/>
              <a:t>‹#›</a:t>
            </a:fld>
            <a:endParaRPr lang="en-US"/>
          </a:p>
        </p:txBody>
      </p:sp>
    </p:spTree>
    <p:extLst>
      <p:ext uri="{BB962C8B-B14F-4D97-AF65-F5344CB8AC3E}">
        <p14:creationId xmlns:p14="http://schemas.microsoft.com/office/powerpoint/2010/main" val="849059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C31D8F7-514B-4866-97F4-998083F3F7C8}" type="datetimeFigureOut">
              <a:rPr lang="en-US" smtClean="0"/>
              <a:t>6/8/2020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4B0EFE-DE3A-475F-BCD9-32474882EED4}" type="slidenum">
              <a:rPr lang="en-US" smtClean="0"/>
              <a:t>‹#›</a:t>
            </a:fld>
            <a:endParaRPr lang="en-US"/>
          </a:p>
        </p:txBody>
      </p:sp>
    </p:spTree>
    <p:extLst>
      <p:ext uri="{BB962C8B-B14F-4D97-AF65-F5344CB8AC3E}">
        <p14:creationId xmlns:p14="http://schemas.microsoft.com/office/powerpoint/2010/main" val="4194199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31D8F7-514B-4866-97F4-998083F3F7C8}" type="datetimeFigureOut">
              <a:rPr lang="en-US" smtClean="0"/>
              <a:t>6/8/2020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4B0EFE-DE3A-475F-BCD9-32474882EED4}" type="slidenum">
              <a:rPr lang="en-US" smtClean="0"/>
              <a:t>‹#›</a:t>
            </a:fld>
            <a:endParaRPr lang="en-US"/>
          </a:p>
        </p:txBody>
      </p:sp>
    </p:spTree>
    <p:extLst>
      <p:ext uri="{BB962C8B-B14F-4D97-AF65-F5344CB8AC3E}">
        <p14:creationId xmlns:p14="http://schemas.microsoft.com/office/powerpoint/2010/main" val="2058399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C31D8F7-514B-4866-97F4-998083F3F7C8}" type="datetimeFigureOut">
              <a:rPr lang="en-US" smtClean="0"/>
              <a:t>6/8/2020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4B0EFE-DE3A-475F-BCD9-32474882EED4}" type="slidenum">
              <a:rPr lang="en-US" smtClean="0"/>
              <a:t>‹#›</a:t>
            </a:fld>
            <a:endParaRPr lang="en-US"/>
          </a:p>
        </p:txBody>
      </p:sp>
    </p:spTree>
    <p:extLst>
      <p:ext uri="{BB962C8B-B14F-4D97-AF65-F5344CB8AC3E}">
        <p14:creationId xmlns:p14="http://schemas.microsoft.com/office/powerpoint/2010/main" val="7522800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C31D8F7-514B-4866-97F4-998083F3F7C8}" type="datetimeFigureOut">
              <a:rPr lang="en-US" smtClean="0"/>
              <a:t>6/8/2020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4B0EFE-DE3A-475F-BCD9-32474882EED4}" type="slidenum">
              <a:rPr lang="en-US" smtClean="0"/>
              <a:t>‹#›</a:t>
            </a:fld>
            <a:endParaRPr lang="en-US"/>
          </a:p>
        </p:txBody>
      </p:sp>
    </p:spTree>
    <p:extLst>
      <p:ext uri="{BB962C8B-B14F-4D97-AF65-F5344CB8AC3E}">
        <p14:creationId xmlns:p14="http://schemas.microsoft.com/office/powerpoint/2010/main" val="42477929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31D8F7-514B-4866-97F4-998083F3F7C8}" type="datetimeFigureOut">
              <a:rPr lang="en-US" smtClean="0"/>
              <a:t>6/8/2020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4B0EFE-DE3A-475F-BCD9-32474882EED4}" type="slidenum">
              <a:rPr lang="en-US" smtClean="0"/>
              <a:t>‹#›</a:t>
            </a:fld>
            <a:endParaRPr lang="en-US"/>
          </a:p>
        </p:txBody>
      </p:sp>
    </p:spTree>
    <p:extLst>
      <p:ext uri="{BB962C8B-B14F-4D97-AF65-F5344CB8AC3E}">
        <p14:creationId xmlns:p14="http://schemas.microsoft.com/office/powerpoint/2010/main" val="499775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err="1"/>
              <a:t>SubNetting</a:t>
            </a:r>
            <a:r>
              <a:rPr lang="en-US"/>
              <a:t> &amp; </a:t>
            </a:r>
            <a:r>
              <a:rPr lang="en-US" err="1"/>
              <a:t>SuperNetting</a:t>
            </a:r>
            <a:endParaRPr lang="en-US"/>
          </a:p>
        </p:txBody>
      </p:sp>
    </p:spTree>
    <p:extLst>
      <p:ext uri="{BB962C8B-B14F-4D97-AF65-F5344CB8AC3E}">
        <p14:creationId xmlns:p14="http://schemas.microsoft.com/office/powerpoint/2010/main" val="16161435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7786" t="20553" r="17095" b="24462"/>
          <a:stretch/>
        </p:blipFill>
        <p:spPr>
          <a:xfrm>
            <a:off x="1603248" y="1262270"/>
            <a:ext cx="8653935" cy="4110289"/>
          </a:xfrm>
          <a:prstGeom prst="rect">
            <a:avLst/>
          </a:prstGeom>
        </p:spPr>
      </p:pic>
    </p:spTree>
    <p:extLst>
      <p:ext uri="{BB962C8B-B14F-4D97-AF65-F5344CB8AC3E}">
        <p14:creationId xmlns:p14="http://schemas.microsoft.com/office/powerpoint/2010/main" val="1927539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5711" t="21607" r="16996" b="18665"/>
          <a:stretch/>
        </p:blipFill>
        <p:spPr>
          <a:xfrm>
            <a:off x="1965931" y="1411357"/>
            <a:ext cx="8142166" cy="4065104"/>
          </a:xfrm>
          <a:prstGeom prst="rect">
            <a:avLst/>
          </a:prstGeom>
        </p:spPr>
      </p:pic>
    </p:spTree>
    <p:extLst>
      <p:ext uri="{BB962C8B-B14F-4D97-AF65-F5344CB8AC3E}">
        <p14:creationId xmlns:p14="http://schemas.microsoft.com/office/powerpoint/2010/main" val="1534054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7688" t="21256" r="17095" b="17786"/>
          <a:stretch/>
        </p:blipFill>
        <p:spPr>
          <a:xfrm>
            <a:off x="1499203" y="1152939"/>
            <a:ext cx="9338775" cy="4909931"/>
          </a:xfrm>
          <a:prstGeom prst="rect">
            <a:avLst/>
          </a:prstGeom>
        </p:spPr>
      </p:pic>
    </p:spTree>
    <p:extLst>
      <p:ext uri="{BB962C8B-B14F-4D97-AF65-F5344CB8AC3E}">
        <p14:creationId xmlns:p14="http://schemas.microsoft.com/office/powerpoint/2010/main" val="3592374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t>
            </a:r>
            <a:r>
              <a:rPr lang="en-US" err="1"/>
              <a:t>SuperNetting</a:t>
            </a:r>
            <a:r>
              <a:rPr lang="en-US"/>
              <a:t>?</a:t>
            </a:r>
          </a:p>
        </p:txBody>
      </p:sp>
      <p:sp>
        <p:nvSpPr>
          <p:cNvPr id="3" name="Content Placeholder 2"/>
          <p:cNvSpPr>
            <a:spLocks noGrp="1"/>
          </p:cNvSpPr>
          <p:nvPr>
            <p:ph idx="1"/>
          </p:nvPr>
        </p:nvSpPr>
        <p:spPr/>
        <p:txBody>
          <a:bodyPr/>
          <a:lstStyle/>
          <a:p>
            <a:r>
              <a:rPr lang="en-US" err="1"/>
              <a:t>Supernetting</a:t>
            </a:r>
            <a:r>
              <a:rPr lang="en-US"/>
              <a:t> is exact opposite to </a:t>
            </a:r>
            <a:r>
              <a:rPr lang="en-US" err="1"/>
              <a:t>subnetting</a:t>
            </a:r>
            <a:endParaRPr lang="en-US"/>
          </a:p>
          <a:p>
            <a:r>
              <a:rPr lang="en-US"/>
              <a:t>It means the combination of smaller network to make one big network we are using </a:t>
            </a:r>
            <a:r>
              <a:rPr lang="en-US" err="1"/>
              <a:t>supernetting</a:t>
            </a:r>
            <a:r>
              <a:rPr lang="en-US"/>
              <a:t>.</a:t>
            </a:r>
          </a:p>
        </p:txBody>
      </p:sp>
    </p:spTree>
    <p:extLst>
      <p:ext uri="{BB962C8B-B14F-4D97-AF65-F5344CB8AC3E}">
        <p14:creationId xmlns:p14="http://schemas.microsoft.com/office/powerpoint/2010/main" val="337893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5429"/>
            <a:ext cx="10515600" cy="1325563"/>
          </a:xfrm>
        </p:spPr>
        <p:txBody>
          <a:bodyPr/>
          <a:lstStyle/>
          <a:p>
            <a:r>
              <a:rPr lang="en-US"/>
              <a:t>Example of </a:t>
            </a:r>
            <a:r>
              <a:rPr lang="en-US" err="1"/>
              <a:t>SuperNetting</a:t>
            </a:r>
            <a:r>
              <a:rPr lang="en-US"/>
              <a:t>:</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6621" t="21959" r="37054" b="29205"/>
          <a:stretch/>
        </p:blipFill>
        <p:spPr>
          <a:xfrm>
            <a:off x="1635008" y="1825625"/>
            <a:ext cx="8921983" cy="4351338"/>
          </a:xfrm>
          <a:prstGeom prst="rect">
            <a:avLst/>
          </a:prstGeom>
        </p:spPr>
      </p:pic>
    </p:spTree>
    <p:extLst>
      <p:ext uri="{BB962C8B-B14F-4D97-AF65-F5344CB8AC3E}">
        <p14:creationId xmlns:p14="http://schemas.microsoft.com/office/powerpoint/2010/main" val="44108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a:t>
            </a:r>
            <a:r>
              <a:rPr lang="en-US" err="1"/>
              <a:t>Supernetting</a:t>
            </a:r>
            <a:r>
              <a:rPr lang="en-US"/>
              <a:t>?</a:t>
            </a:r>
          </a:p>
        </p:txBody>
      </p:sp>
      <p:sp>
        <p:nvSpPr>
          <p:cNvPr id="3" name="Content Placeholder 2"/>
          <p:cNvSpPr>
            <a:spLocks noGrp="1"/>
          </p:cNvSpPr>
          <p:nvPr>
            <p:ph idx="1"/>
          </p:nvPr>
        </p:nvSpPr>
        <p:spPr/>
        <p:txBody>
          <a:bodyPr>
            <a:normAutofit/>
          </a:bodyPr>
          <a:lstStyle/>
          <a:p>
            <a:r>
              <a:rPr lang="en-US"/>
              <a:t>The main purpose of </a:t>
            </a:r>
            <a:r>
              <a:rPr lang="en-US" err="1"/>
              <a:t>supernetting</a:t>
            </a:r>
            <a:r>
              <a:rPr lang="en-US"/>
              <a:t> is reducing the size of the routing table on routers. </a:t>
            </a:r>
          </a:p>
          <a:p>
            <a:r>
              <a:rPr lang="en-US"/>
              <a:t>For example, instead of a router having 8 individual routes, it can have an aggregated route of these 8 individual routes. This is important for several reasons:</a:t>
            </a:r>
          </a:p>
          <a:p>
            <a:r>
              <a:rPr lang="en-US"/>
              <a:t>It saves memory and processing resources on routing devices.</a:t>
            </a:r>
          </a:p>
          <a:p>
            <a:r>
              <a:rPr lang="en-US"/>
              <a:t>It need less space to store their routing table</a:t>
            </a:r>
          </a:p>
          <a:p>
            <a:r>
              <a:rPr lang="en-US"/>
              <a:t>It provides stability on the network  i.e. fluctuations can be isolated.</a:t>
            </a:r>
          </a:p>
        </p:txBody>
      </p:sp>
    </p:spTree>
    <p:extLst>
      <p:ext uri="{BB962C8B-B14F-4D97-AF65-F5344CB8AC3E}">
        <p14:creationId xmlns:p14="http://schemas.microsoft.com/office/powerpoint/2010/main" val="1044260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Rules of </a:t>
            </a:r>
            <a:r>
              <a:rPr lang="en-US" err="1"/>
              <a:t>Supernetting</a:t>
            </a:r>
            <a:endParaRPr lang="en-US"/>
          </a:p>
        </p:txBody>
      </p:sp>
      <p:sp>
        <p:nvSpPr>
          <p:cNvPr id="3" name="Content Placeholder 2"/>
          <p:cNvSpPr>
            <a:spLocks noGrp="1"/>
          </p:cNvSpPr>
          <p:nvPr>
            <p:ph idx="1"/>
          </p:nvPr>
        </p:nvSpPr>
        <p:spPr/>
        <p:txBody>
          <a:bodyPr/>
          <a:lstStyle/>
          <a:p>
            <a:r>
              <a:rPr lang="en-US" b="1"/>
              <a:t>Rule 1: Contiguous networks</a:t>
            </a:r>
          </a:p>
          <a:p>
            <a:r>
              <a:rPr lang="en-US"/>
              <a:t>The networks must be  contiguous</a:t>
            </a:r>
          </a:p>
          <a:p>
            <a:r>
              <a:rPr lang="en-US"/>
              <a:t>The networks in List 1 are contiguous because the next subnet after 192.168.0.0/24 is 192.168.1.0/24.</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289" t="41985" r="37780" b="36934"/>
          <a:stretch/>
        </p:blipFill>
        <p:spPr>
          <a:xfrm>
            <a:off x="965770" y="3707295"/>
            <a:ext cx="10867039" cy="2186609"/>
          </a:xfrm>
          <a:prstGeom prst="rect">
            <a:avLst/>
          </a:prstGeom>
        </p:spPr>
      </p:pic>
    </p:spTree>
    <p:extLst>
      <p:ext uri="{BB962C8B-B14F-4D97-AF65-F5344CB8AC3E}">
        <p14:creationId xmlns:p14="http://schemas.microsoft.com/office/powerpoint/2010/main" val="1553433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Continued…</a:t>
            </a:r>
          </a:p>
        </p:txBody>
      </p:sp>
      <p:sp>
        <p:nvSpPr>
          <p:cNvPr id="3" name="Content Placeholder 2"/>
          <p:cNvSpPr>
            <a:spLocks noGrp="1"/>
          </p:cNvSpPr>
          <p:nvPr>
            <p:ph idx="1"/>
          </p:nvPr>
        </p:nvSpPr>
        <p:spPr/>
        <p:txBody>
          <a:bodyPr/>
          <a:lstStyle/>
          <a:p>
            <a:r>
              <a:rPr lang="en-US" b="1"/>
              <a:t>Rule 2: Number of networks order of 2</a:t>
            </a:r>
          </a:p>
          <a:p>
            <a:r>
              <a:rPr lang="en-US" b="1"/>
              <a:t>Here List 3 is not of order 2</a:t>
            </a:r>
          </a:p>
          <a:p>
            <a:r>
              <a:rPr lang="en-US"/>
              <a:t>There are two networks to be aggregated in List 1 which is an order of 2. </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289" t="41985" r="37780" b="36934"/>
          <a:stretch/>
        </p:blipFill>
        <p:spPr>
          <a:xfrm>
            <a:off x="965770" y="3756991"/>
            <a:ext cx="10867039" cy="2186609"/>
          </a:xfrm>
          <a:prstGeom prst="rect">
            <a:avLst/>
          </a:prstGeom>
        </p:spPr>
      </p:pic>
    </p:spTree>
    <p:extLst>
      <p:ext uri="{BB962C8B-B14F-4D97-AF65-F5344CB8AC3E}">
        <p14:creationId xmlns:p14="http://schemas.microsoft.com/office/powerpoint/2010/main" val="788019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Continued…</a:t>
            </a:r>
          </a:p>
        </p:txBody>
      </p:sp>
      <p:sp>
        <p:nvSpPr>
          <p:cNvPr id="3" name="Content Placeholder 2"/>
          <p:cNvSpPr>
            <a:spLocks noGrp="1"/>
          </p:cNvSpPr>
          <p:nvPr>
            <p:ph idx="1"/>
          </p:nvPr>
        </p:nvSpPr>
        <p:spPr/>
        <p:txBody>
          <a:bodyPr/>
          <a:lstStyle/>
          <a:p>
            <a:r>
              <a:rPr lang="en-US" b="1"/>
              <a:t>Rule 3: Value of non-common octet in first IP block is zero or a multiple of the number of networks to be aggregated</a:t>
            </a:r>
          </a:p>
          <a:p>
            <a:r>
              <a:rPr lang="en-US"/>
              <a:t>The first non-common octet in List 1 is the 3rd octet i.e. 0 vs. 1. The first (lowest) IP address block is 192.168.0.0/24. The decimal value of the 3rd octet in this address block is 0. </a:t>
            </a:r>
            <a:endParaRPr lang="en-US" b="1"/>
          </a:p>
          <a:p>
            <a:endParaRPr lang="en-US" b="1"/>
          </a:p>
          <a:p>
            <a:endParaRPr lang="en-US" b="1"/>
          </a:p>
          <a:p>
            <a:endParaRPr lang="en-US" b="1"/>
          </a:p>
          <a:p>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289" t="41985" r="37780" b="36934"/>
          <a:stretch/>
        </p:blipFill>
        <p:spPr>
          <a:xfrm>
            <a:off x="965770" y="4172327"/>
            <a:ext cx="8555917" cy="1721577"/>
          </a:xfrm>
          <a:prstGeom prst="rect">
            <a:avLst/>
          </a:prstGeom>
        </p:spPr>
      </p:pic>
    </p:spTree>
    <p:extLst>
      <p:ext uri="{BB962C8B-B14F-4D97-AF65-F5344CB8AC3E}">
        <p14:creationId xmlns:p14="http://schemas.microsoft.com/office/powerpoint/2010/main" val="2490365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To do </a:t>
            </a:r>
            <a:r>
              <a:rPr lang="en-US" err="1"/>
              <a:t>SuperNetting</a:t>
            </a:r>
            <a:r>
              <a:rPr lang="en-US"/>
              <a:t>?</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7391" t="21607" r="15909" b="17260"/>
          <a:stretch/>
        </p:blipFill>
        <p:spPr>
          <a:xfrm>
            <a:off x="1875923" y="1825625"/>
            <a:ext cx="8440154" cy="4351338"/>
          </a:xfrm>
          <a:prstGeom prst="rect">
            <a:avLst/>
          </a:prstGeom>
        </p:spPr>
      </p:pic>
    </p:spTree>
    <p:extLst>
      <p:ext uri="{BB962C8B-B14F-4D97-AF65-F5344CB8AC3E}">
        <p14:creationId xmlns:p14="http://schemas.microsoft.com/office/powerpoint/2010/main" val="3098106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t>
            </a:r>
            <a:r>
              <a:rPr lang="en-US" err="1"/>
              <a:t>subnetting</a:t>
            </a:r>
            <a:r>
              <a:rPr lang="en-US"/>
              <a:t>?</a:t>
            </a:r>
          </a:p>
        </p:txBody>
      </p:sp>
      <p:sp>
        <p:nvSpPr>
          <p:cNvPr id="3" name="Content Placeholder 2"/>
          <p:cNvSpPr>
            <a:spLocks noGrp="1"/>
          </p:cNvSpPr>
          <p:nvPr>
            <p:ph idx="1"/>
          </p:nvPr>
        </p:nvSpPr>
        <p:spPr/>
        <p:txBody>
          <a:bodyPr/>
          <a:lstStyle/>
          <a:p>
            <a:r>
              <a:rPr lang="en-US" err="1"/>
              <a:t>Subnetting</a:t>
            </a:r>
            <a:r>
              <a:rPr lang="en-US"/>
              <a:t> is the breakage of big networks into smaller network in order to avoid large traffic over the networks. </a:t>
            </a:r>
          </a:p>
          <a:p>
            <a:r>
              <a:rPr lang="en-US"/>
              <a:t>A Subnet mask is a 32-bit number that masks an IP address, and divides the IP address into network address and host address. Subnet Mask is made by setting network bits to all "1"s and setting host bits to all "0"s. Within a given network, two host addresses are reserved for special purpose, and cannot be assigned to hosts. The "0" address is assigned a network address and "255" is assigned to a broadcast address, and they cannot be assigned to hosts</a:t>
            </a:r>
            <a:r>
              <a:rPr lang="en-US" b="1"/>
              <a:t>.</a:t>
            </a:r>
          </a:p>
          <a:p>
            <a:endParaRPr lang="en-US"/>
          </a:p>
        </p:txBody>
      </p:sp>
    </p:spTree>
    <p:extLst>
      <p:ext uri="{BB962C8B-B14F-4D97-AF65-F5344CB8AC3E}">
        <p14:creationId xmlns:p14="http://schemas.microsoft.com/office/powerpoint/2010/main" val="221718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7194" t="21783" r="18874" b="22881"/>
          <a:stretch/>
        </p:blipFill>
        <p:spPr>
          <a:xfrm>
            <a:off x="1749287" y="1346990"/>
            <a:ext cx="7961243" cy="3876030"/>
          </a:xfrm>
          <a:prstGeom prst="rect">
            <a:avLst/>
          </a:prstGeom>
        </p:spPr>
      </p:pic>
    </p:spTree>
    <p:extLst>
      <p:ext uri="{BB962C8B-B14F-4D97-AF65-F5344CB8AC3E}">
        <p14:creationId xmlns:p14="http://schemas.microsoft.com/office/powerpoint/2010/main" val="3753001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5614" t="21256" r="16599" b="22353"/>
          <a:stretch/>
        </p:blipFill>
        <p:spPr>
          <a:xfrm>
            <a:off x="1432134" y="1033670"/>
            <a:ext cx="9452082" cy="4422913"/>
          </a:xfrm>
          <a:prstGeom prst="rect">
            <a:avLst/>
          </a:prstGeom>
        </p:spPr>
      </p:pic>
    </p:spTree>
    <p:extLst>
      <p:ext uri="{BB962C8B-B14F-4D97-AF65-F5344CB8AC3E}">
        <p14:creationId xmlns:p14="http://schemas.microsoft.com/office/powerpoint/2010/main" val="11668134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6601" t="22134" r="16798" b="22881"/>
          <a:stretch/>
        </p:blipFill>
        <p:spPr>
          <a:xfrm>
            <a:off x="1490870" y="1216335"/>
            <a:ext cx="8980941" cy="4170674"/>
          </a:xfrm>
          <a:prstGeom prst="rect">
            <a:avLst/>
          </a:prstGeom>
        </p:spPr>
      </p:pic>
    </p:spTree>
    <p:extLst>
      <p:ext uri="{BB962C8B-B14F-4D97-AF65-F5344CB8AC3E}">
        <p14:creationId xmlns:p14="http://schemas.microsoft.com/office/powerpoint/2010/main" val="529608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t>It is basically the act of dividing a network into smaller logical  subnetworks.</a:t>
            </a:r>
          </a:p>
          <a:p>
            <a:r>
              <a:rPr lang="en-US"/>
              <a:t>For examples: </a:t>
            </a:r>
          </a:p>
          <a:p>
            <a:r>
              <a:rPr lang="en-US"/>
              <a:t>IP Address : 192.168.100.240</a:t>
            </a:r>
          </a:p>
          <a:p>
            <a:r>
              <a:rPr lang="en-US"/>
              <a:t>Subnet Mask : 255.255.255.0</a:t>
            </a:r>
          </a:p>
          <a:p>
            <a:pPr marL="0" indent="0">
              <a:buNone/>
            </a:pPr>
            <a:endParaRPr lang="en-US"/>
          </a:p>
        </p:txBody>
      </p:sp>
    </p:spTree>
    <p:extLst>
      <p:ext uri="{BB962C8B-B14F-4D97-AF65-F5344CB8AC3E}">
        <p14:creationId xmlns:p14="http://schemas.microsoft.com/office/powerpoint/2010/main" val="4193539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6699" t="20554" r="16304" b="19719"/>
          <a:stretch/>
        </p:blipFill>
        <p:spPr>
          <a:xfrm>
            <a:off x="2206486" y="1520688"/>
            <a:ext cx="8403592" cy="4214190"/>
          </a:xfrm>
          <a:prstGeom prst="rect">
            <a:avLst/>
          </a:prstGeom>
        </p:spPr>
      </p:pic>
    </p:spTree>
    <p:extLst>
      <p:ext uri="{BB962C8B-B14F-4D97-AF65-F5344CB8AC3E}">
        <p14:creationId xmlns:p14="http://schemas.microsoft.com/office/powerpoint/2010/main" val="2142220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Advantages of </a:t>
            </a:r>
            <a:r>
              <a:rPr lang="en-US" err="1"/>
              <a:t>subnetting</a:t>
            </a:r>
            <a:endParaRPr lang="en-US"/>
          </a:p>
        </p:txBody>
      </p:sp>
      <p:sp>
        <p:nvSpPr>
          <p:cNvPr id="3" name="Content Placeholder 2"/>
          <p:cNvSpPr>
            <a:spLocks noGrp="1"/>
          </p:cNvSpPr>
          <p:nvPr>
            <p:ph idx="1"/>
          </p:nvPr>
        </p:nvSpPr>
        <p:spPr/>
        <p:txBody>
          <a:bodyPr vert="horz" lIns="91440" tIns="45720" rIns="91440" bIns="45720" rtlCol="0" anchor="t">
            <a:normAutofit/>
          </a:bodyPr>
          <a:lstStyle/>
          <a:p>
            <a:r>
              <a:rPr lang="en-US" sz="3200"/>
              <a:t>Enhancing routing efficiency, </a:t>
            </a:r>
          </a:p>
          <a:p>
            <a:r>
              <a:rPr lang="en-US" sz="3200"/>
              <a:t>Network management control,</a:t>
            </a:r>
          </a:p>
          <a:p>
            <a:r>
              <a:rPr lang="en-US" sz="3200"/>
              <a:t> Improving network security.</a:t>
            </a:r>
          </a:p>
          <a:p>
            <a:r>
              <a:rPr lang="en-US" sz="3200"/>
              <a:t>Subnets offer a way of organizing your network to help to reduce network congestion.(Congestion creates problem because in most of the networks we are using hubs rather than switches, so </a:t>
            </a:r>
            <a:r>
              <a:rPr lang="en-US"/>
              <a:t>When nodes on a network are connected through a hub, the entire network acts as a single collision domain.</a:t>
            </a:r>
            <a:r>
              <a:rPr lang="en-US" sz="3200"/>
              <a:t>)</a:t>
            </a:r>
          </a:p>
          <a:p>
            <a:endParaRPr lang="en-US" sz="3200"/>
          </a:p>
        </p:txBody>
      </p:sp>
    </p:spTree>
    <p:extLst>
      <p:ext uri="{BB962C8B-B14F-4D97-AF65-F5344CB8AC3E}">
        <p14:creationId xmlns:p14="http://schemas.microsoft.com/office/powerpoint/2010/main" val="1429564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Subnet and Subnetting Tutorial Guide - DNSstuf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312" y="1973180"/>
            <a:ext cx="9070591" cy="4275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3133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Classless Inter-Domain Routing(CIDR)</a:t>
            </a:r>
          </a:p>
        </p:txBody>
      </p:sp>
      <p:sp>
        <p:nvSpPr>
          <p:cNvPr id="3" name="Content Placeholder 2"/>
          <p:cNvSpPr>
            <a:spLocks noGrp="1"/>
          </p:cNvSpPr>
          <p:nvPr>
            <p:ph idx="1"/>
          </p:nvPr>
        </p:nvSpPr>
        <p:spPr/>
        <p:txBody>
          <a:bodyPr>
            <a:normAutofit fontScale="92500" lnSpcReduction="20000"/>
          </a:bodyPr>
          <a:lstStyle/>
          <a:p>
            <a:r>
              <a:rPr lang="en-US"/>
              <a:t>CIDR is developed to allocate IP address more efficiently</a:t>
            </a:r>
          </a:p>
          <a:p>
            <a:r>
              <a:rPr lang="en-US"/>
              <a:t>It is a set of IP that is used to create unique identities for the network and individual devices.</a:t>
            </a:r>
          </a:p>
          <a:p>
            <a:r>
              <a:rPr lang="en-US"/>
              <a:t>For example: 192.168.100.240/16</a:t>
            </a:r>
          </a:p>
          <a:p>
            <a:r>
              <a:rPr lang="en-US"/>
              <a:t>This means that the first 16 bits of the IP address given are considered significant for the network routing.</a:t>
            </a:r>
          </a:p>
          <a:p>
            <a:r>
              <a:rPr lang="en-US"/>
              <a:t>CIDR IP addresses consist of two groups of numbers, which are also referred to as groups of bits. The most important of these groups is the network address, and it is used to identify a network or a sub-network (subnet). The lesser of the bit groups is the host identifier. The host identifier is used to determine which host or device on the network should receive incoming information packets.</a:t>
            </a:r>
          </a:p>
          <a:p>
            <a:endParaRPr lang="en-US"/>
          </a:p>
        </p:txBody>
      </p:sp>
    </p:spTree>
    <p:extLst>
      <p:ext uri="{BB962C8B-B14F-4D97-AF65-F5344CB8AC3E}">
        <p14:creationId xmlns:p14="http://schemas.microsoft.com/office/powerpoint/2010/main" val="910508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5315" t="21959" r="17392" b="26921"/>
          <a:stretch/>
        </p:blipFill>
        <p:spPr>
          <a:xfrm>
            <a:off x="1444455" y="1272209"/>
            <a:ext cx="9908596" cy="4234069"/>
          </a:xfrm>
          <a:prstGeom prst="rect">
            <a:avLst/>
          </a:prstGeom>
        </p:spPr>
      </p:pic>
    </p:spTree>
    <p:extLst>
      <p:ext uri="{BB962C8B-B14F-4D97-AF65-F5344CB8AC3E}">
        <p14:creationId xmlns:p14="http://schemas.microsoft.com/office/powerpoint/2010/main" val="2725685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Variable Length </a:t>
            </a:r>
            <a:r>
              <a:rPr lang="en-US" err="1"/>
              <a:t>Subnetting</a:t>
            </a:r>
            <a:r>
              <a:rPr lang="en-US"/>
              <a:t> Mask(VLSM)</a:t>
            </a:r>
          </a:p>
        </p:txBody>
      </p:sp>
      <p:sp>
        <p:nvSpPr>
          <p:cNvPr id="3" name="Content Placeholder 2"/>
          <p:cNvSpPr>
            <a:spLocks noGrp="1"/>
          </p:cNvSpPr>
          <p:nvPr>
            <p:ph idx="1"/>
          </p:nvPr>
        </p:nvSpPr>
        <p:spPr/>
        <p:txBody>
          <a:bodyPr/>
          <a:lstStyle/>
          <a:p>
            <a:r>
              <a:rPr lang="en-US"/>
              <a:t>VLSM means </a:t>
            </a:r>
            <a:r>
              <a:rPr lang="en-US" err="1"/>
              <a:t>subnetting</a:t>
            </a:r>
            <a:r>
              <a:rPr lang="en-US"/>
              <a:t> a subnet</a:t>
            </a:r>
          </a:p>
          <a:p>
            <a:r>
              <a:rPr lang="en-US"/>
              <a:t>VLSM stands for Variable Length Subnet Mask where the subnet design uses more than one mask in the same network which means more than one mask is used for different subnets of a single class A, B, C or a network. It is used to increase the usability of subnets as they can be of variable size</a:t>
            </a:r>
            <a:r>
              <a:rPr lang="en-US" b="1"/>
              <a:t>.</a:t>
            </a:r>
            <a:endParaRPr lang="en-US"/>
          </a:p>
        </p:txBody>
      </p:sp>
    </p:spTree>
    <p:extLst>
      <p:ext uri="{BB962C8B-B14F-4D97-AF65-F5344CB8AC3E}">
        <p14:creationId xmlns:p14="http://schemas.microsoft.com/office/powerpoint/2010/main" val="5753944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22</Slides>
  <Notes>0</Notes>
  <HiddenSlides>0</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SubNetting &amp; SuperNetting</vt:lpstr>
      <vt:lpstr>What is subnetting?</vt:lpstr>
      <vt:lpstr>PowerPoint Presentation</vt:lpstr>
      <vt:lpstr>PowerPoint Presentation</vt:lpstr>
      <vt:lpstr>Advantages of subnetting</vt:lpstr>
      <vt:lpstr>PowerPoint Presentation</vt:lpstr>
      <vt:lpstr>Classless Inter-Domain Routing(CIDR)</vt:lpstr>
      <vt:lpstr>PowerPoint Presentation</vt:lpstr>
      <vt:lpstr>Variable Length Subnetting Mask(VLSM)</vt:lpstr>
      <vt:lpstr>PowerPoint Presentation</vt:lpstr>
      <vt:lpstr>PowerPoint Presentation</vt:lpstr>
      <vt:lpstr>PowerPoint Presentation</vt:lpstr>
      <vt:lpstr>What is SuperNetting?</vt:lpstr>
      <vt:lpstr>Example of SuperNetting:</vt:lpstr>
      <vt:lpstr>Why Supernetting?</vt:lpstr>
      <vt:lpstr>Rules of Supernetting</vt:lpstr>
      <vt:lpstr>Continued…</vt:lpstr>
      <vt:lpstr>Continued…</vt:lpstr>
      <vt:lpstr>How To do SuperNetting?</vt:lpstr>
      <vt:lpstr>PowerPoint Presentation</vt:lpstr>
      <vt:lpstr>PowerPoint Presentation</vt:lpstr>
      <vt:lpstr>PowerPoint Presentation</vt:lpstr>
    </vt:vector>
  </TitlesOfParts>
  <Company>Mindtree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SuperNetting &amp; Subnetting</dc:title>
  <dc:creator>Puja Baidya</dc:creator>
  <cp:revision>1</cp:revision>
  <dcterms:created xsi:type="dcterms:W3CDTF">2020-06-08T08:48:57Z</dcterms:created>
  <dcterms:modified xsi:type="dcterms:W3CDTF">2020-06-08T10:04:21Z</dcterms:modified>
</cp:coreProperties>
</file>